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61" r:id="rId4"/>
    <p:sldId id="268" r:id="rId5"/>
    <p:sldId id="262" r:id="rId6"/>
    <p:sldId id="258" r:id="rId7"/>
    <p:sldId id="271" r:id="rId8"/>
    <p:sldId id="272" r:id="rId9"/>
    <p:sldId id="264" r:id="rId10"/>
    <p:sldId id="259" r:id="rId11"/>
    <p:sldId id="260" r:id="rId12"/>
    <p:sldId id="265" r:id="rId13"/>
    <p:sldId id="266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Homework</c:v>
                </c:pt>
                <c:pt idx="1">
                  <c:v>Labs</c:v>
                </c:pt>
                <c:pt idx="2">
                  <c:v>Quizzes</c:v>
                </c:pt>
                <c:pt idx="3">
                  <c:v>Midterm</c:v>
                </c:pt>
                <c:pt idx="4">
                  <c:v>Final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0.2</c:v>
                </c:pt>
                <c:pt idx="1">
                  <c:v>0.3</c:v>
                </c:pt>
                <c:pt idx="2">
                  <c:v>0.15</c:v>
                </c:pt>
                <c:pt idx="3">
                  <c:v>0.15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F5470-D612-44A3-89DE-AA28BE727109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3AE46-F31B-4508-AFB1-52947E48F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3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AF90F72-CA8D-4954-8F0C-4A99B7766A4C}" type="datetime1">
              <a:rPr lang="en-US" smtClean="0"/>
              <a:t>1/8/2013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ABED-BF09-4D77-A7C3-9C9DB984A092}" type="datetime1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87D2-5B5A-486D-8F14-8475A9B5356B}" type="datetime1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8D63-74EA-4D01-B313-030F36B2AC63}" type="datetime1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AB193A-8C5E-491D-8AB6-0B3C5167AB92}" type="datetime1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D065-CD6C-40A1-A5A0-5487B2995FC3}" type="datetime1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F4CB-4144-4306-93BC-A3E0F3C4C96F}" type="datetime1">
              <a:rPr lang="en-US" smtClean="0"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21D9-928F-46C2-AE46-86493B31D084}" type="datetime1">
              <a:rPr lang="en-US" smtClean="0"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9688-4263-418B-892A-95B39A845A1D}" type="datetime1">
              <a:rPr lang="en-US" smtClean="0"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5731-B950-4D37-9FB6-15878DEB9581}" type="datetime1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295A-BB9F-4C98-A968-4A570DC26C2A}" type="datetime1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B421F7-827D-4411-94DA-6ED61583EBF9}" type="datetime1">
              <a:rPr lang="en-US" smtClean="0"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web.pitt.edu/" TargetMode="External"/><Relationship Id="rId2" Type="http://schemas.openxmlformats.org/officeDocument/2006/relationships/hyperlink" Target="http://www.sis.pitt.edu/~amirreza/is1075-spring13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s.pitt.edu/~amirrez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remote.pitt.edu/" TargetMode="External"/><Relationship Id="rId2" Type="http://schemas.openxmlformats.org/officeDocument/2006/relationships/hyperlink" Target="http://www.library.pitt.edu/articles/database_info/safari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INFSCI 1075: Network Security</a:t>
            </a:r>
          </a:p>
          <a:p>
            <a:r>
              <a:rPr lang="en-US" dirty="0" smtClean="0"/>
              <a:t>Amir </a:t>
            </a:r>
            <a:r>
              <a:rPr lang="en-US" dirty="0" err="1" smtClean="0"/>
              <a:t>Masoumzadeh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Website</a:t>
            </a:r>
          </a:p>
          <a:p>
            <a:pPr lvl="1"/>
            <a:r>
              <a:rPr lang="en-US" dirty="0">
                <a:hlinkClick r:id="rId2"/>
              </a:rPr>
              <a:t>http://www.sis.pitt.edu/~</a:t>
            </a:r>
            <a:r>
              <a:rPr lang="en-US" dirty="0" smtClean="0">
                <a:hlinkClick r:id="rId2"/>
              </a:rPr>
              <a:t>amirreza/is1075-spring13/</a:t>
            </a:r>
            <a:endParaRPr lang="en-US" dirty="0"/>
          </a:p>
          <a:p>
            <a:pPr lvl="1"/>
            <a:r>
              <a:rPr lang="en-US" dirty="0" smtClean="0"/>
              <a:t>Course Information</a:t>
            </a:r>
            <a:endParaRPr lang="en-US" dirty="0"/>
          </a:p>
          <a:p>
            <a:pPr lvl="1"/>
            <a:r>
              <a:rPr lang="en-US" dirty="0" smtClean="0"/>
              <a:t>Lecture Schedule and Slides</a:t>
            </a:r>
          </a:p>
          <a:p>
            <a:endParaRPr lang="en-US" dirty="0" smtClean="0"/>
          </a:p>
          <a:p>
            <a:r>
              <a:rPr lang="en-US" dirty="0" err="1" smtClean="0"/>
              <a:t>CourseWeb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courseweb.pitt.edu/</a:t>
            </a:r>
            <a:endParaRPr lang="en-US" dirty="0"/>
          </a:p>
          <a:p>
            <a:pPr lvl="1"/>
            <a:r>
              <a:rPr lang="en-US" dirty="0" smtClean="0"/>
              <a:t>Announcements/Communication</a:t>
            </a:r>
          </a:p>
          <a:p>
            <a:pPr lvl="1"/>
            <a:r>
              <a:rPr lang="en-US" dirty="0" smtClean="0"/>
              <a:t>Homework, labs, and sample solutions</a:t>
            </a:r>
          </a:p>
          <a:p>
            <a:pPr lvl="1"/>
            <a:r>
              <a:rPr lang="en-US" dirty="0" smtClean="0"/>
              <a:t>Grades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9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 and lab assignments must be delivered by 11-am of the due dates (beginning of the class)</a:t>
            </a:r>
          </a:p>
          <a:p>
            <a:pPr lvl="1"/>
            <a:r>
              <a:rPr lang="en-US" dirty="0" smtClean="0"/>
              <a:t>There will be 10% penalty for every day late (max two days)</a:t>
            </a:r>
          </a:p>
          <a:p>
            <a:pPr lvl="1"/>
            <a:r>
              <a:rPr lang="en-US" dirty="0" smtClean="0"/>
              <a:t>No late submission is accepted after two days!</a:t>
            </a:r>
          </a:p>
          <a:p>
            <a:r>
              <a:rPr lang="en-US" sz="2800" dirty="0" smtClean="0"/>
              <a:t>Ask the GSA if you have problem with Homework/Labs</a:t>
            </a:r>
          </a:p>
          <a:p>
            <a:pPr lvl="1"/>
            <a:r>
              <a:rPr lang="en-US" sz="2500" dirty="0" smtClean="0"/>
              <a:t>I </a:t>
            </a:r>
            <a:r>
              <a:rPr lang="en-US" sz="2500" dirty="0"/>
              <a:t>will </a:t>
            </a:r>
            <a:r>
              <a:rPr lang="en-US" sz="2500" dirty="0" smtClean="0"/>
              <a:t>be also constantly </a:t>
            </a:r>
            <a:r>
              <a:rPr lang="en-US" sz="2500" dirty="0"/>
              <a:t>monitoring and answering questions if </a:t>
            </a:r>
            <a:r>
              <a:rPr lang="en-US" sz="2500" dirty="0" smtClean="0"/>
              <a:t>necessary</a:t>
            </a:r>
          </a:p>
          <a:p>
            <a:pPr lvl="1"/>
            <a:r>
              <a:rPr lang="en-US" dirty="0" smtClean="0"/>
              <a:t>Use discussion board on </a:t>
            </a:r>
            <a:r>
              <a:rPr lang="en-US" dirty="0" err="1" smtClean="0"/>
              <a:t>CourseWeb</a:t>
            </a:r>
            <a:endParaRPr lang="en-US" dirty="0" smtClean="0"/>
          </a:p>
          <a:p>
            <a:r>
              <a:rPr lang="en-US" dirty="0"/>
              <a:t>Sample solutions will be posted on </a:t>
            </a:r>
            <a:r>
              <a:rPr lang="en-US" dirty="0" err="1"/>
              <a:t>CourseWeb</a:t>
            </a:r>
            <a:endParaRPr lang="en-US" dirty="0"/>
          </a:p>
          <a:p>
            <a:r>
              <a:rPr lang="en-US" dirty="0" smtClean="0"/>
              <a:t>Pre-configured equipment will be provided for labs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Quizzes &amp;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Quizzes</a:t>
            </a:r>
          </a:p>
          <a:p>
            <a:pPr lvl="1"/>
            <a:r>
              <a:rPr lang="en-US" dirty="0" smtClean="0"/>
              <a:t>Short quizzes throughout the semester at the beginning of the class</a:t>
            </a:r>
          </a:p>
          <a:p>
            <a:pPr lvl="1"/>
            <a:r>
              <a:rPr lang="en-US" dirty="0" smtClean="0"/>
              <a:t>Quizzes will be based on recent materials</a:t>
            </a:r>
          </a:p>
          <a:p>
            <a:pPr lvl="1"/>
            <a:r>
              <a:rPr lang="en-US" dirty="0" smtClean="0"/>
              <a:t>You cannot take a make-up if you miss a quiz (make sure you don’t!)</a:t>
            </a:r>
          </a:p>
          <a:p>
            <a:pPr lvl="1"/>
            <a:r>
              <a:rPr lang="en-US" dirty="0" smtClean="0"/>
              <a:t>Your lowest grade will be dropped</a:t>
            </a:r>
          </a:p>
          <a:p>
            <a:r>
              <a:rPr lang="en-US" dirty="0"/>
              <a:t>Quizzes and Exams are closed book</a:t>
            </a:r>
          </a:p>
          <a:p>
            <a:r>
              <a:rPr lang="en-US" dirty="0" smtClean="0"/>
              <a:t>Exams </a:t>
            </a:r>
          </a:p>
          <a:p>
            <a:pPr lvl="1"/>
            <a:r>
              <a:rPr lang="en-US" dirty="0" smtClean="0"/>
              <a:t>Samples will be provided before the exam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written work must be legible and clear to receive credit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should be able to understand what you are trying to do/say without verbal explanations later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credit for vague answers, </a:t>
            </a:r>
            <a:r>
              <a:rPr lang="en-US" dirty="0" smtClean="0"/>
              <a:t> unclear </a:t>
            </a:r>
            <a:r>
              <a:rPr lang="en-US" dirty="0"/>
              <a:t>steps, </a:t>
            </a:r>
            <a:r>
              <a:rPr lang="en-US" dirty="0" smtClean="0"/>
              <a:t> magical solutions, etc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Academic Integrity</a:t>
            </a:r>
          </a:p>
          <a:p>
            <a:pPr marL="639763" lvl="1" indent="-273050">
              <a:lnSpc>
                <a:spcPct val="90000"/>
              </a:lnSpc>
            </a:pPr>
            <a:r>
              <a:rPr lang="en-US" sz="2400" dirty="0"/>
              <a:t>No copying from web or other books without understanding the </a:t>
            </a:r>
            <a:r>
              <a:rPr lang="en-US" sz="2400" dirty="0" smtClean="0"/>
              <a:t>material</a:t>
            </a:r>
          </a:p>
          <a:p>
            <a:pPr marL="914083" lvl="2" indent="-273050">
              <a:lnSpc>
                <a:spcPct val="90000"/>
              </a:lnSpc>
            </a:pPr>
            <a:r>
              <a:rPr lang="en-US" sz="2100" dirty="0" smtClean="0"/>
              <a:t>If you use such material cite your source properly</a:t>
            </a:r>
            <a:endParaRPr lang="en-US" sz="2100" dirty="0"/>
          </a:p>
          <a:p>
            <a:pPr marL="639763" lvl="1" indent="-273050">
              <a:lnSpc>
                <a:spcPct val="90000"/>
              </a:lnSpc>
            </a:pPr>
            <a:r>
              <a:rPr lang="en-US" sz="2400" dirty="0"/>
              <a:t>Students may discuss homework assignments and work </a:t>
            </a:r>
            <a:r>
              <a:rPr lang="en-US" sz="2400" dirty="0" smtClean="0"/>
              <a:t>together</a:t>
            </a:r>
            <a:endParaRPr lang="en-US" sz="2400" dirty="0"/>
          </a:p>
          <a:p>
            <a:pPr marL="639763" lvl="1" indent="-273050"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dirty="0" smtClean="0"/>
              <a:t>final product </a:t>
            </a:r>
            <a:r>
              <a:rPr lang="en-US" sz="2400" dirty="0"/>
              <a:t>for each student MUST be his or her own </a:t>
            </a:r>
            <a:r>
              <a:rPr lang="en-US" sz="2400" dirty="0" smtClean="0"/>
              <a:t>work</a:t>
            </a:r>
            <a:endParaRPr lang="en-US" dirty="0"/>
          </a:p>
          <a:p>
            <a:pPr marL="639763" lvl="1" indent="-273050">
              <a:lnSpc>
                <a:spcPct val="90000"/>
              </a:lnSpc>
            </a:pPr>
            <a:r>
              <a:rPr lang="en-US" sz="2400" dirty="0"/>
              <a:t>Zero tolerance for </a:t>
            </a:r>
            <a:r>
              <a:rPr lang="en-US" sz="2400" dirty="0" smtClean="0"/>
              <a:t>cheating</a:t>
            </a:r>
          </a:p>
          <a:p>
            <a:pPr marL="914083" lvl="2" indent="-273050">
              <a:lnSpc>
                <a:spcPct val="90000"/>
              </a:lnSpc>
            </a:pPr>
            <a:r>
              <a:rPr lang="en-US" sz="2400" dirty="0"/>
              <a:t>At a minimum, cheating will result in a grade of zero on the assignment</a:t>
            </a:r>
            <a:endParaRPr lang="en-US" sz="2100" dirty="0" smtClean="0"/>
          </a:p>
          <a:p>
            <a:pPr marL="914083" lvl="2" indent="-273050">
              <a:lnSpc>
                <a:spcPct val="90000"/>
              </a:lnSpc>
            </a:pPr>
            <a:r>
              <a:rPr lang="en-US" sz="2400" dirty="0"/>
              <a:t>Depending on the circumstances, you may also receive a grade of ‘F’ for the course</a:t>
            </a:r>
            <a:endParaRPr lang="en-US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7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Course Syllabus -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What is network security?</a:t>
            </a:r>
          </a:p>
          <a:p>
            <a:pPr lvl="1"/>
            <a:r>
              <a:rPr lang="en-US" dirty="0"/>
              <a:t>Why is network security necessary?</a:t>
            </a:r>
          </a:p>
          <a:p>
            <a:pPr lvl="1"/>
            <a:r>
              <a:rPr lang="en-US" dirty="0"/>
              <a:t>Basic security concepts and terminology</a:t>
            </a:r>
          </a:p>
          <a:p>
            <a:endParaRPr lang="en-US" dirty="0"/>
          </a:p>
          <a:p>
            <a:r>
              <a:rPr lang="en-US" dirty="0"/>
              <a:t>Review of Network Basics</a:t>
            </a:r>
          </a:p>
          <a:p>
            <a:pPr lvl="1"/>
            <a:r>
              <a:rPr lang="en-US" dirty="0"/>
              <a:t>Network operation</a:t>
            </a:r>
          </a:p>
          <a:p>
            <a:pPr lvl="1"/>
            <a:r>
              <a:rPr lang="en-US" dirty="0"/>
              <a:t>Common network protocols, services and applications of interest.</a:t>
            </a:r>
          </a:p>
          <a:p>
            <a:pPr lvl="2"/>
            <a:r>
              <a:rPr lang="en-US" dirty="0"/>
              <a:t>TCP/IP, DNS, ICMP, etc.</a:t>
            </a:r>
          </a:p>
          <a:p>
            <a:endParaRPr lang="en-US" dirty="0"/>
          </a:p>
          <a:p>
            <a:r>
              <a:rPr lang="en-US" dirty="0"/>
              <a:t>Discussion of some common network attacks</a:t>
            </a:r>
          </a:p>
          <a:p>
            <a:pPr lvl="1"/>
            <a:r>
              <a:rPr lang="en-US" dirty="0"/>
              <a:t>The Process of an Attack, Risks and Vulnerabilities</a:t>
            </a:r>
          </a:p>
          <a:p>
            <a:pPr lvl="1"/>
            <a:r>
              <a:rPr lang="en-US" dirty="0"/>
              <a:t>Examples: SYN Flood attacks, SMURF Attacks</a:t>
            </a:r>
          </a:p>
          <a:p>
            <a:pPr lvl="1"/>
            <a:r>
              <a:rPr lang="en-US" dirty="0"/>
              <a:t>Authentication failures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Course Syllabus -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 Prevention/Protection</a:t>
            </a:r>
          </a:p>
          <a:p>
            <a:pPr lvl="1"/>
            <a:r>
              <a:rPr lang="en-US" dirty="0"/>
              <a:t>Cryptography</a:t>
            </a:r>
          </a:p>
          <a:p>
            <a:pPr lvl="2"/>
            <a:r>
              <a:rPr lang="en-US" dirty="0"/>
              <a:t>Secret key, public key, message authentication, key management</a:t>
            </a:r>
          </a:p>
          <a:p>
            <a:pPr lvl="1"/>
            <a:r>
              <a:rPr lang="en-US" dirty="0"/>
              <a:t>Cryptographic Protocols</a:t>
            </a:r>
          </a:p>
          <a:p>
            <a:pPr lvl="2"/>
            <a:r>
              <a:rPr lang="en-US" dirty="0"/>
              <a:t>Protocol flaws and pitfalls</a:t>
            </a:r>
          </a:p>
          <a:p>
            <a:pPr lvl="2"/>
            <a:r>
              <a:rPr lang="en-US" dirty="0"/>
              <a:t>Support for cryptographic protocols - PKI</a:t>
            </a:r>
          </a:p>
          <a:p>
            <a:pPr lvl="2"/>
            <a:r>
              <a:rPr lang="en-US" dirty="0"/>
              <a:t>Specific examples</a:t>
            </a:r>
          </a:p>
          <a:p>
            <a:pPr lvl="3"/>
            <a:r>
              <a:rPr lang="en-US" dirty="0"/>
              <a:t>PGP, Kerberos, SSL, </a:t>
            </a:r>
            <a:r>
              <a:rPr lang="en-US" dirty="0" err="1"/>
              <a:t>IPSec</a:t>
            </a:r>
            <a:endParaRPr lang="en-US" dirty="0"/>
          </a:p>
          <a:p>
            <a:pPr lvl="3"/>
            <a:r>
              <a:rPr lang="en-US" dirty="0"/>
              <a:t>Wireless </a:t>
            </a:r>
            <a:r>
              <a:rPr lang="en-US" dirty="0" smtClean="0"/>
              <a:t>networks</a:t>
            </a:r>
            <a:endParaRPr lang="en-US" dirty="0"/>
          </a:p>
          <a:p>
            <a:pPr lvl="1"/>
            <a:r>
              <a:rPr lang="en-US" dirty="0"/>
              <a:t>Perimeter Security</a:t>
            </a:r>
          </a:p>
          <a:p>
            <a:pPr lvl="2"/>
            <a:r>
              <a:rPr lang="en-US" dirty="0"/>
              <a:t>Firewalls</a:t>
            </a:r>
          </a:p>
        </p:txBody>
      </p:sp>
    </p:spTree>
    <p:extLst>
      <p:ext uri="{BB962C8B-B14F-4D97-AF65-F5344CB8AC3E}">
        <p14:creationId xmlns:p14="http://schemas.microsoft.com/office/powerpoint/2010/main" val="111336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Course Syllabus - </a:t>
            </a:r>
            <a:r>
              <a:rPr lang="en-US" dirty="0" smtClean="0"/>
              <a:t>III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Detection</a:t>
            </a:r>
          </a:p>
          <a:p>
            <a:pPr lvl="1"/>
            <a:r>
              <a:rPr lang="en-US" dirty="0"/>
              <a:t>Importance of detection</a:t>
            </a:r>
          </a:p>
          <a:p>
            <a:pPr lvl="1"/>
            <a:r>
              <a:rPr lang="en-US" dirty="0"/>
              <a:t>IDS and IPS</a:t>
            </a:r>
          </a:p>
          <a:p>
            <a:pPr lvl="1"/>
            <a:r>
              <a:rPr lang="en-US" dirty="0"/>
              <a:t>Monitoring, logging and auditing</a:t>
            </a:r>
          </a:p>
          <a:p>
            <a:pPr lvl="1"/>
            <a:r>
              <a:rPr lang="en-US" dirty="0"/>
              <a:t>Housekeeping procedures</a:t>
            </a:r>
          </a:p>
          <a:p>
            <a:r>
              <a:rPr lang="en-US" dirty="0"/>
              <a:t>Vulnerability Assessment and </a:t>
            </a:r>
            <a:r>
              <a:rPr lang="en-US" dirty="0" smtClean="0"/>
              <a:t>Response</a:t>
            </a:r>
          </a:p>
          <a:p>
            <a:r>
              <a:rPr lang="en-US" dirty="0"/>
              <a:t>Network security in the </a:t>
            </a:r>
            <a:r>
              <a:rPr lang="en-US" dirty="0" smtClean="0"/>
              <a:t>“real world”</a:t>
            </a:r>
            <a:endParaRPr lang="en-US" dirty="0"/>
          </a:p>
          <a:p>
            <a:pPr lvl="1"/>
            <a:r>
              <a:rPr lang="en-US" dirty="0"/>
              <a:t>Security in organizations</a:t>
            </a:r>
          </a:p>
          <a:p>
            <a:pPr lvl="1"/>
            <a:r>
              <a:rPr lang="en-US" dirty="0"/>
              <a:t>Incident response</a:t>
            </a:r>
          </a:p>
          <a:p>
            <a:pPr lvl="1"/>
            <a:r>
              <a:rPr lang="en-US" dirty="0"/>
              <a:t>Legal issues</a:t>
            </a:r>
          </a:p>
        </p:txBody>
      </p:sp>
    </p:spTree>
    <p:extLst>
      <p:ext uri="{BB962C8B-B14F-4D97-AF65-F5344CB8AC3E}">
        <p14:creationId xmlns:p14="http://schemas.microsoft.com/office/powerpoint/2010/main" val="11638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Amir (</a:t>
            </a:r>
            <a:r>
              <a:rPr lang="en-US" dirty="0" err="1" smtClean="0"/>
              <a:t>Amirreza</a:t>
            </a:r>
            <a:r>
              <a:rPr lang="en-US" dirty="0" smtClean="0"/>
              <a:t> </a:t>
            </a:r>
            <a:r>
              <a:rPr lang="en-US" dirty="0" err="1" smtClean="0"/>
              <a:t>Masoumzadeh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Web: </a:t>
            </a:r>
            <a:r>
              <a:rPr lang="en-US" dirty="0">
                <a:hlinkClick r:id="rId2"/>
              </a:rPr>
              <a:t>http://www.sis.pitt.edu/~amirreza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</a:t>
            </a:r>
            <a:r>
              <a:rPr lang="en-US" dirty="0" err="1"/>
              <a:t>amirreza</a:t>
            </a:r>
            <a:r>
              <a:rPr lang="en-US" dirty="0"/>
              <a:t> _at_ sis.pitt.edu</a:t>
            </a:r>
          </a:p>
          <a:p>
            <a:pPr lvl="2"/>
            <a:r>
              <a:rPr lang="en-US" dirty="0"/>
              <a:t>Please include “IS1075” in the subject</a:t>
            </a:r>
          </a:p>
          <a:p>
            <a:pPr lvl="1"/>
            <a:r>
              <a:rPr lang="en-US" dirty="0" smtClean="0"/>
              <a:t>410 IS Bldg. (LERSAIS),  2</a:t>
            </a:r>
            <a:r>
              <a:rPr lang="en-US" baseline="30000" dirty="0" smtClean="0"/>
              <a:t>nd</a:t>
            </a:r>
            <a:r>
              <a:rPr lang="en-US" dirty="0" smtClean="0"/>
              <a:t> cubicle on your right</a:t>
            </a:r>
          </a:p>
          <a:p>
            <a:pPr lvl="1"/>
            <a:r>
              <a:rPr lang="en-US" dirty="0" smtClean="0"/>
              <a:t>Office hours:  Tuesdays 2pm-4pm / by appointment</a:t>
            </a:r>
          </a:p>
          <a:p>
            <a:endParaRPr lang="en-US" dirty="0" smtClean="0"/>
          </a:p>
          <a:p>
            <a:r>
              <a:rPr lang="en-US" dirty="0" smtClean="0"/>
              <a:t>GSA</a:t>
            </a:r>
          </a:p>
          <a:p>
            <a:pPr lvl="1"/>
            <a:r>
              <a:rPr lang="en-US" dirty="0" smtClean="0"/>
              <a:t>TBA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2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Deals with security issues related to the network</a:t>
            </a:r>
          </a:p>
          <a:p>
            <a:pPr lvl="1"/>
            <a:r>
              <a:rPr lang="en-US" sz="2800" dirty="0"/>
              <a:t>Common attacks originating from the network</a:t>
            </a:r>
          </a:p>
          <a:p>
            <a:pPr lvl="1"/>
            <a:r>
              <a:rPr lang="en-US" sz="2800" dirty="0"/>
              <a:t>Prevention and detection of attacks</a:t>
            </a:r>
          </a:p>
          <a:p>
            <a:pPr lvl="2"/>
            <a:r>
              <a:rPr lang="en-US" sz="2400" dirty="0"/>
              <a:t>Perimeter Security, Monitoring, etc.</a:t>
            </a:r>
          </a:p>
          <a:p>
            <a:pPr lvl="2"/>
            <a:r>
              <a:rPr lang="en-US" sz="2400" dirty="0"/>
              <a:t>Protocols for enhancing security (e.g. </a:t>
            </a:r>
            <a:r>
              <a:rPr lang="en-US" dirty="0"/>
              <a:t>Cryptographic Protocols</a:t>
            </a:r>
            <a:r>
              <a:rPr lang="en-US" sz="2400" dirty="0"/>
              <a:t>)</a:t>
            </a:r>
          </a:p>
          <a:p>
            <a:pPr lvl="1"/>
            <a:r>
              <a:rPr lang="en-US" sz="2800" dirty="0"/>
              <a:t>Assessment of network security and response to attacks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2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</a:t>
            </a:r>
            <a:r>
              <a:rPr lang="en-US" dirty="0" smtClean="0"/>
              <a:t>Overview: More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Common Attacks</a:t>
            </a:r>
          </a:p>
          <a:p>
            <a:pPr lvl="1"/>
            <a:r>
              <a:rPr lang="en-US" dirty="0" err="1"/>
              <a:t>DoS</a:t>
            </a:r>
            <a:r>
              <a:rPr lang="en-US" dirty="0"/>
              <a:t> attacks, </a:t>
            </a:r>
            <a:r>
              <a:rPr lang="en-US" dirty="0" err="1"/>
              <a:t>DDoS</a:t>
            </a:r>
            <a:r>
              <a:rPr lang="en-US" dirty="0"/>
              <a:t> attacks, Worms, </a:t>
            </a:r>
            <a:r>
              <a:rPr lang="en-US" dirty="0" smtClean="0"/>
              <a:t>Masquerading</a:t>
            </a:r>
            <a:r>
              <a:rPr lang="en-US" dirty="0"/>
              <a:t>, </a:t>
            </a:r>
            <a:r>
              <a:rPr lang="en-US" dirty="0" smtClean="0"/>
              <a:t>Enumeration</a:t>
            </a:r>
            <a:r>
              <a:rPr lang="en-US" dirty="0"/>
              <a:t>, etc.</a:t>
            </a:r>
          </a:p>
          <a:p>
            <a:r>
              <a:rPr lang="en-US" dirty="0"/>
              <a:t>Cryptographic Protocols</a:t>
            </a:r>
          </a:p>
          <a:p>
            <a:pPr lvl="1"/>
            <a:r>
              <a:rPr lang="en-US" dirty="0"/>
              <a:t>Cryptography, </a:t>
            </a:r>
            <a:r>
              <a:rPr lang="en-US" dirty="0" err="1"/>
              <a:t>IPSec</a:t>
            </a:r>
            <a:r>
              <a:rPr lang="en-US" dirty="0"/>
              <a:t>, SSL/TLS, PGP, </a:t>
            </a:r>
            <a:r>
              <a:rPr lang="en-US" dirty="0" smtClean="0"/>
              <a:t> Wireless </a:t>
            </a:r>
            <a:r>
              <a:rPr lang="en-US" dirty="0"/>
              <a:t>Security, etc.</a:t>
            </a:r>
          </a:p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Packet Filters, </a:t>
            </a:r>
            <a:r>
              <a:rPr lang="en-US" dirty="0" err="1"/>
              <a:t>Stateful</a:t>
            </a:r>
            <a:r>
              <a:rPr lang="en-US" dirty="0"/>
              <a:t> Firewalls, Proxy Firewalls, IDS and IPS</a:t>
            </a:r>
          </a:p>
          <a:p>
            <a:r>
              <a:rPr lang="en-US" dirty="0"/>
              <a:t>Monitoring</a:t>
            </a:r>
          </a:p>
          <a:p>
            <a:pPr lvl="1"/>
            <a:r>
              <a:rPr lang="en-US" dirty="0"/>
              <a:t>Sniffers, Network Monitoring and Logging Tools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1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INFSCI 1070 – Introduction to Telecom and Networks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Good knowledge of TCP/IP and related protocols</a:t>
            </a:r>
          </a:p>
          <a:p>
            <a:pPr lvl="1"/>
            <a:r>
              <a:rPr lang="en-US" dirty="0"/>
              <a:t>Will be quickly reviewed</a:t>
            </a:r>
            <a:r>
              <a:rPr lang="en-US" sz="2200" dirty="0"/>
              <a:t>, but you should feel comfortable with network basics (MAC, TCP/IP, HTTP, etc</a:t>
            </a:r>
            <a:r>
              <a:rPr lang="en-US" sz="2200" dirty="0" smtClean="0"/>
              <a:t>.)</a:t>
            </a:r>
          </a:p>
          <a:p>
            <a:r>
              <a:rPr lang="en-US" dirty="0"/>
              <a:t>Algebra and digital logic</a:t>
            </a:r>
          </a:p>
          <a:p>
            <a:pPr lvl="1"/>
            <a:r>
              <a:rPr lang="en-US" dirty="0" smtClean="0"/>
              <a:t>Modulo </a:t>
            </a:r>
            <a:r>
              <a:rPr lang="en-US" dirty="0"/>
              <a:t>operation, XOR operation</a:t>
            </a:r>
          </a:p>
          <a:p>
            <a:pPr lvl="2"/>
            <a:r>
              <a:rPr lang="en-US" dirty="0"/>
              <a:t>Will be </a:t>
            </a:r>
            <a:r>
              <a:rPr lang="en-US" dirty="0" smtClean="0"/>
              <a:t>reviewed</a:t>
            </a:r>
          </a:p>
          <a:p>
            <a:pPr lvl="1"/>
            <a:r>
              <a:rPr lang="en-US" dirty="0"/>
              <a:t>To understand encryption </a:t>
            </a:r>
            <a:r>
              <a:rPr lang="en-US" dirty="0" smtClean="0"/>
              <a:t>schemes</a:t>
            </a:r>
            <a:endParaRPr lang="en-US" dirty="0"/>
          </a:p>
          <a:p>
            <a:r>
              <a:rPr lang="en-US" dirty="0" smtClean="0"/>
              <a:t>INFSCI </a:t>
            </a:r>
            <a:r>
              <a:rPr lang="en-US" dirty="0"/>
              <a:t>0017 – Introduction to Programming</a:t>
            </a:r>
          </a:p>
          <a:p>
            <a:pPr lvl="1"/>
            <a:r>
              <a:rPr lang="en-US" dirty="0"/>
              <a:t>Probably won't do much programming </a:t>
            </a:r>
            <a:r>
              <a:rPr lang="en-US" dirty="0" smtClean="0"/>
              <a:t>but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5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Textbooks &amp;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Network Security: The Complete </a:t>
            </a:r>
            <a:r>
              <a:rPr lang="en-US" dirty="0" smtClean="0"/>
              <a:t>Reference</a:t>
            </a:r>
          </a:p>
          <a:p>
            <a:pPr lvl="1"/>
            <a:r>
              <a:rPr lang="en-US" dirty="0" smtClean="0"/>
              <a:t>Roberta </a:t>
            </a:r>
            <a:r>
              <a:rPr lang="en-US" dirty="0"/>
              <a:t>Bragg et. al., </a:t>
            </a:r>
            <a:r>
              <a:rPr lang="en-US" dirty="0" smtClean="0"/>
              <a:t>McGraw-Hill </a:t>
            </a:r>
            <a:r>
              <a:rPr lang="en-US" dirty="0"/>
              <a:t>Osborne Media, November 2003 ISBN: </a:t>
            </a:r>
            <a:r>
              <a:rPr lang="en-US" dirty="0" smtClean="0"/>
              <a:t>0072226978</a:t>
            </a:r>
          </a:p>
          <a:p>
            <a:r>
              <a:rPr lang="en-US" dirty="0"/>
              <a:t>Cryptography and Network Security, Principles and Practice, </a:t>
            </a:r>
            <a:r>
              <a:rPr lang="en-US" dirty="0" smtClean="0"/>
              <a:t>4/Ed. or 5/Ed.,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illiam </a:t>
            </a:r>
            <a:r>
              <a:rPr lang="en-US" dirty="0"/>
              <a:t>Stallings, Prentice Hall, 2011, ISBN: 0136097049 </a:t>
            </a:r>
            <a:r>
              <a:rPr lang="en-US" dirty="0" smtClean="0"/>
              <a:t>(Optional</a:t>
            </a:r>
            <a:r>
              <a:rPr lang="en-US" dirty="0"/>
              <a:t>)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also use other books and online materials </a:t>
            </a:r>
          </a:p>
          <a:p>
            <a:pPr lvl="1"/>
            <a:r>
              <a:rPr lang="en-US" dirty="0" smtClean="0"/>
              <a:t>Safari books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www.library.pitt.edu/articles/database_info/safari.html</a:t>
            </a:r>
            <a:endParaRPr lang="en-US" dirty="0" smtClean="0"/>
          </a:p>
          <a:p>
            <a:pPr lvl="1"/>
            <a:r>
              <a:rPr lang="en-US" dirty="0" smtClean="0"/>
              <a:t>Use “Secure Remote Access”</a:t>
            </a:r>
          </a:p>
          <a:p>
            <a:pPr lvl="2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sremote.pitt.edu</a:t>
            </a:r>
            <a:endParaRPr lang="en-US" dirty="0" smtClean="0"/>
          </a:p>
          <a:p>
            <a:r>
              <a:rPr lang="en-US" dirty="0" smtClean="0"/>
              <a:t>Readings will be specified for each lecture</a:t>
            </a:r>
          </a:p>
          <a:p>
            <a:pPr lvl="1"/>
            <a:r>
              <a:rPr lang="en-US" dirty="0" smtClean="0"/>
              <a:t>You are expected to read the specified references for each lecture before coming to the class</a:t>
            </a:r>
          </a:p>
          <a:p>
            <a:pPr lvl="1"/>
            <a:r>
              <a:rPr lang="en-US" dirty="0" smtClean="0"/>
              <a:t>Not every details can be covered in the lectures</a:t>
            </a:r>
          </a:p>
          <a:p>
            <a:pPr lvl="1"/>
            <a:r>
              <a:rPr lang="en-US" dirty="0" smtClean="0"/>
              <a:t>Evaluation is based on both readings and lectures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6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Other References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[1] Cryptography and Network Security: Principles and Practices, 4th Ed, William Stallings, Pearson Education, 2006, (0-13-187316-4)</a:t>
            </a:r>
          </a:p>
          <a:p>
            <a:r>
              <a:rPr lang="en-US" dirty="0"/>
              <a:t>[2] Hacking Exposed (Fifth Edition) – Stuart McClure, Joel </a:t>
            </a:r>
            <a:r>
              <a:rPr lang="en-US" dirty="0" err="1"/>
              <a:t>Scambray</a:t>
            </a:r>
            <a:r>
              <a:rPr lang="en-US" dirty="0"/>
              <a:t>, George </a:t>
            </a:r>
            <a:r>
              <a:rPr lang="en-US" dirty="0" err="1"/>
              <a:t>Kurts</a:t>
            </a:r>
            <a:r>
              <a:rPr lang="en-US" dirty="0"/>
              <a:t> (0-07-226081-5)</a:t>
            </a:r>
          </a:p>
          <a:p>
            <a:r>
              <a:rPr lang="en-US" dirty="0"/>
              <a:t>[3] Penetration Testing and Network Defense – Andrew Whitaker, Daniel Newman (1-58705-208-3)</a:t>
            </a:r>
          </a:p>
          <a:p>
            <a:r>
              <a:rPr lang="en-US" dirty="0"/>
              <a:t>[4] Network Security – Private Communication in a Public World – Charlie Kaufman, </a:t>
            </a:r>
            <a:r>
              <a:rPr lang="en-US" dirty="0" err="1"/>
              <a:t>Radia</a:t>
            </a:r>
            <a:r>
              <a:rPr lang="en-US" dirty="0"/>
              <a:t> Perlman, Mike </a:t>
            </a:r>
            <a:r>
              <a:rPr lang="en-US" dirty="0" err="1"/>
              <a:t>Speciner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(0-13-046019-2)</a:t>
            </a:r>
          </a:p>
          <a:p>
            <a:r>
              <a:rPr lang="en-US" dirty="0"/>
              <a:t>[5] Firewalls and Internet Security (2nd Edition) – William R. Cheswick, Steven M. </a:t>
            </a:r>
            <a:r>
              <a:rPr lang="en-US" dirty="0" err="1"/>
              <a:t>Bellovin</a:t>
            </a:r>
            <a:r>
              <a:rPr lang="en-US" dirty="0"/>
              <a:t>, </a:t>
            </a:r>
            <a:r>
              <a:rPr lang="en-US" dirty="0" err="1"/>
              <a:t>Aviel</a:t>
            </a:r>
            <a:r>
              <a:rPr lang="en-US" dirty="0"/>
              <a:t> D. Rubin (0-201-63466-X)</a:t>
            </a:r>
          </a:p>
          <a:p>
            <a:r>
              <a:rPr lang="en-US" dirty="0"/>
              <a:t>[6] Cryptography and Network Security – </a:t>
            </a:r>
            <a:r>
              <a:rPr lang="en-US" dirty="0" err="1"/>
              <a:t>Behrouz</a:t>
            </a:r>
            <a:r>
              <a:rPr lang="en-US" dirty="0"/>
              <a:t> A. </a:t>
            </a:r>
            <a:r>
              <a:rPr lang="en-US" dirty="0" err="1"/>
              <a:t>Forouzan</a:t>
            </a:r>
            <a:r>
              <a:rPr lang="en-US" dirty="0"/>
              <a:t> (978-0-07-287022-0)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Other </a:t>
            </a:r>
            <a:r>
              <a:rPr lang="en-US" dirty="0" smtClean="0"/>
              <a:t>References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[7] Computer Security Lab Manual – Vincent J. </a:t>
            </a:r>
            <a:r>
              <a:rPr lang="en-US" dirty="0" err="1"/>
              <a:t>Nestler</a:t>
            </a:r>
            <a:r>
              <a:rPr lang="en-US" dirty="0"/>
              <a:t>, et. al. (0-07-225508-0)</a:t>
            </a:r>
          </a:p>
          <a:p>
            <a:r>
              <a:rPr lang="en-US" dirty="0"/>
              <a:t>[8] The Craft of System Security, Sean Smith and John </a:t>
            </a:r>
            <a:r>
              <a:rPr lang="en-US" dirty="0" err="1"/>
              <a:t>Marchesini</a:t>
            </a:r>
            <a:r>
              <a:rPr lang="en-US" dirty="0"/>
              <a:t> - (0-321-43483-8</a:t>
            </a:r>
            <a:r>
              <a:rPr lang="en-US" dirty="0" smtClean="0"/>
              <a:t>)</a:t>
            </a:r>
          </a:p>
          <a:p>
            <a:r>
              <a:rPr lang="en-US" sz="2800" dirty="0"/>
              <a:t>[9] Network Intrusion Detection: An Analyst’s Handbook, by S. Northcutt and J. Novak, New Riders, Indianapolis, 2001.</a:t>
            </a:r>
          </a:p>
          <a:p>
            <a:r>
              <a:rPr lang="en-US" sz="2800" dirty="0"/>
              <a:t>[10] Inside Network Perimeter Security, by S. Northcutt and others, New Riders, Indianapolis, 2005.</a:t>
            </a:r>
          </a:p>
          <a:p>
            <a:r>
              <a:rPr lang="en-US" sz="2800" dirty="0"/>
              <a:t>[11] Real 802.11 Security: Wi-Fi Protected Access and 802.11i, by J. </a:t>
            </a:r>
            <a:r>
              <a:rPr lang="en-US" sz="2800" dirty="0" err="1"/>
              <a:t>Edney</a:t>
            </a:r>
            <a:r>
              <a:rPr lang="en-US" sz="2800" dirty="0"/>
              <a:t> and W.A. </a:t>
            </a:r>
            <a:r>
              <a:rPr lang="en-US" sz="2800" dirty="0" err="1"/>
              <a:t>Arbaugh</a:t>
            </a:r>
            <a:r>
              <a:rPr lang="en-US" sz="2800" dirty="0"/>
              <a:t>, Prentice Hall, 2004.</a:t>
            </a:r>
          </a:p>
          <a:p>
            <a:r>
              <a:rPr lang="en-US" sz="2800" dirty="0"/>
              <a:t>[13] The Tao of Network Security Monitoring, by Richard </a:t>
            </a:r>
            <a:r>
              <a:rPr lang="en-US" sz="2800" dirty="0" err="1"/>
              <a:t>Bejtlich</a:t>
            </a:r>
            <a:r>
              <a:rPr lang="en-US" sz="2800" dirty="0"/>
              <a:t>, Addison-Wesley, 2004.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9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20%  Homework (~6)</a:t>
            </a:r>
            <a:endParaRPr lang="en-US" dirty="0"/>
          </a:p>
          <a:p>
            <a:r>
              <a:rPr lang="en-US" dirty="0" smtClean="0"/>
              <a:t>30%  Labs (~5)</a:t>
            </a:r>
            <a:endParaRPr lang="en-US" dirty="0"/>
          </a:p>
          <a:p>
            <a:r>
              <a:rPr lang="en-US" dirty="0" smtClean="0"/>
              <a:t>15%  Quizzes (~10)</a:t>
            </a:r>
          </a:p>
          <a:p>
            <a:r>
              <a:rPr lang="en-US" dirty="0" smtClean="0"/>
              <a:t>15%  Midterm</a:t>
            </a:r>
          </a:p>
          <a:p>
            <a:r>
              <a:rPr lang="en-US" dirty="0" smtClean="0"/>
              <a:t>20%  Final </a:t>
            </a:r>
            <a:r>
              <a:rPr lang="en-US" dirty="0"/>
              <a:t>Exam</a:t>
            </a:r>
          </a:p>
          <a:p>
            <a:endParaRPr lang="en-US" dirty="0"/>
          </a:p>
          <a:p>
            <a:r>
              <a:rPr lang="en-US" dirty="0"/>
              <a:t>+10% </a:t>
            </a:r>
            <a:r>
              <a:rPr lang="en-US" dirty="0" smtClean="0"/>
              <a:t> Optional Term </a:t>
            </a:r>
            <a:r>
              <a:rPr lang="en-US" dirty="0"/>
              <a:t>Project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14476383"/>
              </p:ext>
            </p:extLst>
          </p:nvPr>
        </p:nvGraphicFramePr>
        <p:xfrm>
          <a:off x="3657600" y="2590800"/>
          <a:ext cx="5257800" cy="337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312</TotalTime>
  <Words>1066</Words>
  <Application>Microsoft Office PowerPoint</Application>
  <PresentationFormat>On-screen Show (4:3)</PresentationFormat>
  <Paragraphs>170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Course Introduction</vt:lpstr>
      <vt:lpstr>Contact Information</vt:lpstr>
      <vt:lpstr>Course Overview</vt:lpstr>
      <vt:lpstr>Course Overview: More Details</vt:lpstr>
      <vt:lpstr>Prerequisites</vt:lpstr>
      <vt:lpstr>Textbooks &amp; References</vt:lpstr>
      <vt:lpstr>Some Other References</vt:lpstr>
      <vt:lpstr>Some Other References (Cont.)</vt:lpstr>
      <vt:lpstr>Grading</vt:lpstr>
      <vt:lpstr>Course Logistics</vt:lpstr>
      <vt:lpstr>Assignments</vt:lpstr>
      <vt:lpstr>Quizzes &amp; Exams</vt:lpstr>
      <vt:lpstr>Policies</vt:lpstr>
      <vt:lpstr>Tentative Course Syllabus - I</vt:lpstr>
      <vt:lpstr>Tentative Course Syllabus - II</vt:lpstr>
      <vt:lpstr>Tentative Course Syllabus - III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dc:creator>Amir</dc:creator>
  <cp:lastModifiedBy>Amir</cp:lastModifiedBy>
  <cp:revision>92</cp:revision>
  <dcterms:created xsi:type="dcterms:W3CDTF">2006-08-16T00:00:00Z</dcterms:created>
  <dcterms:modified xsi:type="dcterms:W3CDTF">2013-01-08T15:01:17Z</dcterms:modified>
</cp:coreProperties>
</file>